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67" r:id="rId2"/>
    <p:sldId id="268" r:id="rId3"/>
    <p:sldId id="256" r:id="rId4"/>
    <p:sldId id="270" r:id="rId5"/>
    <p:sldId id="271" r:id="rId6"/>
    <p:sldId id="272" r:id="rId7"/>
    <p:sldId id="273" r:id="rId8"/>
    <p:sldId id="259" r:id="rId9"/>
    <p:sldId id="258" r:id="rId10"/>
    <p:sldId id="257" r:id="rId11"/>
    <p:sldId id="261" r:id="rId12"/>
    <p:sldId id="269" r:id="rId13"/>
    <p:sldId id="260" r:id="rId14"/>
    <p:sldId id="262" r:id="rId15"/>
    <p:sldId id="264" r:id="rId16"/>
    <p:sldId id="280" r:id="rId17"/>
    <p:sldId id="282" r:id="rId18"/>
    <p:sldId id="285" r:id="rId19"/>
    <p:sldId id="275" r:id="rId20"/>
    <p:sldId id="276" r:id="rId21"/>
    <p:sldId id="274" r:id="rId22"/>
    <p:sldId id="278" r:id="rId23"/>
    <p:sldId id="279" r:id="rId24"/>
    <p:sldId id="283" r:id="rId25"/>
    <p:sldId id="284" r:id="rId26"/>
    <p:sldId id="281" r:id="rId27"/>
    <p:sldId id="265" r:id="rId28"/>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Hammar" initials="PH" lastIdx="4" clrIdx="0">
    <p:extLst/>
  </p:cmAuthor>
  <p:cmAuthor id="2" name="Jan-Dell" initials="JL"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12-13T10:37:08.312" idx="4">
    <p:pos x="1701" y="1033"/>
    <p:text>???</p:text>
    <p:extLst mod="1">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C5802E-9C18-42FE-BC2B-63AD2ED2118E}" type="datetimeFigureOut">
              <a:rPr lang="sv-SE" smtClean="0"/>
              <a:t>2016-12-14</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C0E922-CD7A-41FB-B097-C01B6F56229A}" type="slidenum">
              <a:rPr lang="sv-SE" smtClean="0"/>
              <a:t>‹#›</a:t>
            </a:fld>
            <a:endParaRPr lang="sv-SE"/>
          </a:p>
        </p:txBody>
      </p:sp>
    </p:spTree>
    <p:extLst>
      <p:ext uri="{BB962C8B-B14F-4D97-AF65-F5344CB8AC3E}">
        <p14:creationId xmlns:p14="http://schemas.microsoft.com/office/powerpoint/2010/main" val="3068887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7C0E922-CD7A-41FB-B097-C01B6F56229A}" type="slidenum">
              <a:rPr lang="sv-SE" smtClean="0"/>
              <a:t>11</a:t>
            </a:fld>
            <a:endParaRPr lang="sv-SE"/>
          </a:p>
        </p:txBody>
      </p:sp>
    </p:spTree>
    <p:extLst>
      <p:ext uri="{BB962C8B-B14F-4D97-AF65-F5344CB8AC3E}">
        <p14:creationId xmlns:p14="http://schemas.microsoft.com/office/powerpoint/2010/main" val="138227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fld id="{47C0E922-CD7A-41FB-B097-C01B6F56229A}" type="slidenum">
              <a:rPr lang="sv-SE" smtClean="0"/>
              <a:t>16</a:t>
            </a:fld>
            <a:endParaRPr lang="sv-SE"/>
          </a:p>
        </p:txBody>
      </p:sp>
    </p:spTree>
    <p:extLst>
      <p:ext uri="{BB962C8B-B14F-4D97-AF65-F5344CB8AC3E}">
        <p14:creationId xmlns:p14="http://schemas.microsoft.com/office/powerpoint/2010/main" val="1663688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fld id="{47C0E922-CD7A-41FB-B097-C01B6F56229A}" type="slidenum">
              <a:rPr lang="sv-SE" smtClean="0"/>
              <a:t>17</a:t>
            </a:fld>
            <a:endParaRPr lang="sv-SE"/>
          </a:p>
        </p:txBody>
      </p:sp>
    </p:spTree>
    <p:extLst>
      <p:ext uri="{BB962C8B-B14F-4D97-AF65-F5344CB8AC3E}">
        <p14:creationId xmlns:p14="http://schemas.microsoft.com/office/powerpoint/2010/main" val="1663688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0BE088ED-9AB7-4AFE-88DF-BEE85F567845}" type="datetimeFigureOut">
              <a:rPr lang="sv-SE" smtClean="0"/>
              <a:t>2016-12-14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3986547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0BE088ED-9AB7-4AFE-88DF-BEE85F567845}" type="datetimeFigureOut">
              <a:rPr lang="sv-SE" smtClean="0"/>
              <a:t>2016-12-14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4011320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0BE088ED-9AB7-4AFE-88DF-BEE85F567845}" type="datetimeFigureOut">
              <a:rPr lang="sv-SE" smtClean="0"/>
              <a:t>2016-12-14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2049033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0BE088ED-9AB7-4AFE-88DF-BEE85F567845}" type="datetimeFigureOut">
              <a:rPr lang="sv-SE" smtClean="0"/>
              <a:t>2016-12-14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2150652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0BE088ED-9AB7-4AFE-88DF-BEE85F567845}" type="datetimeFigureOut">
              <a:rPr lang="sv-SE" smtClean="0"/>
              <a:t>2016-12-14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1219341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0BE088ED-9AB7-4AFE-88DF-BEE85F567845}" type="datetimeFigureOut">
              <a:rPr lang="sv-SE" smtClean="0"/>
              <a:t>2016-12-14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1934840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BE088ED-9AB7-4AFE-88DF-BEE85F567845}" type="datetimeFigureOut">
              <a:rPr lang="sv-SE" smtClean="0"/>
              <a:t>2016-12-14</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3593839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0BE088ED-9AB7-4AFE-88DF-BEE85F567845}" type="datetimeFigureOut">
              <a:rPr lang="sv-SE" smtClean="0"/>
              <a:t>2016-12-14</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3378939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0BE088ED-9AB7-4AFE-88DF-BEE85F567845}" type="datetimeFigureOut">
              <a:rPr lang="sv-SE" smtClean="0"/>
              <a:t>2016-12-14</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1600240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0BE088ED-9AB7-4AFE-88DF-BEE85F567845}" type="datetimeFigureOut">
              <a:rPr lang="sv-SE" smtClean="0"/>
              <a:t>2016-12-14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4182688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0BE088ED-9AB7-4AFE-88DF-BEE85F567845}" type="datetimeFigureOut">
              <a:rPr lang="sv-SE" smtClean="0"/>
              <a:t>2016-12-14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1E1FDB9-7B6E-40AE-8907-514FDBB3ECD5}" type="slidenum">
              <a:rPr lang="sv-SE" smtClean="0"/>
              <a:t>‹#›</a:t>
            </a:fld>
            <a:endParaRPr lang="sv-SE"/>
          </a:p>
        </p:txBody>
      </p:sp>
    </p:spTree>
    <p:extLst>
      <p:ext uri="{BB962C8B-B14F-4D97-AF65-F5344CB8AC3E}">
        <p14:creationId xmlns:p14="http://schemas.microsoft.com/office/powerpoint/2010/main" val="2126320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E088ED-9AB7-4AFE-88DF-BEE85F567845}" type="datetimeFigureOut">
              <a:rPr lang="sv-SE" smtClean="0"/>
              <a:t>2016-12-14</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1FDB9-7B6E-40AE-8907-514FDBB3ECD5}" type="slidenum">
              <a:rPr lang="sv-SE" smtClean="0"/>
              <a:t>‹#›</a:t>
            </a:fld>
            <a:endParaRPr lang="sv-SE"/>
          </a:p>
        </p:txBody>
      </p:sp>
    </p:spTree>
    <p:extLst>
      <p:ext uri="{BB962C8B-B14F-4D97-AF65-F5344CB8AC3E}">
        <p14:creationId xmlns:p14="http://schemas.microsoft.com/office/powerpoint/2010/main" val="3972428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b="1" dirty="0">
                <a:latin typeface="Comic Sans MS" panose="030F0702030302020204" pitchFamily="66" charset="0"/>
              </a:rPr>
              <a:t>Informationsmöte den 14/12</a:t>
            </a:r>
          </a:p>
        </p:txBody>
      </p:sp>
      <p:sp>
        <p:nvSpPr>
          <p:cNvPr id="5" name="Platshållare för innehåll 4"/>
          <p:cNvSpPr>
            <a:spLocks noGrp="1"/>
          </p:cNvSpPr>
          <p:nvPr>
            <p:ph idx="1"/>
          </p:nvPr>
        </p:nvSpPr>
        <p:spPr/>
        <p:txBody>
          <a:bodyPr/>
          <a:lstStyle/>
          <a:p>
            <a:pPr marL="0" indent="0">
              <a:buNone/>
            </a:pPr>
            <a:r>
              <a:rPr lang="sv-SE" dirty="0"/>
              <a:t>	</a:t>
            </a:r>
            <a:br>
              <a:rPr lang="sv-SE" dirty="0"/>
            </a:br>
            <a:r>
              <a:rPr lang="sv-SE" dirty="0"/>
              <a:t/>
            </a:r>
            <a:br>
              <a:rPr lang="sv-SE" dirty="0"/>
            </a:br>
            <a:r>
              <a:rPr lang="sv-SE" dirty="0"/>
              <a:t/>
            </a:r>
            <a:br>
              <a:rPr lang="sv-SE" dirty="0"/>
            </a:br>
            <a:r>
              <a:rPr lang="sv-SE" dirty="0"/>
              <a:t>	</a:t>
            </a:r>
            <a:r>
              <a:rPr lang="sv-SE" sz="8800" b="1" dirty="0">
                <a:latin typeface="Comic Sans MS" panose="030F0702030302020204" pitchFamily="66" charset="0"/>
              </a:rPr>
              <a:t>Välkomna</a:t>
            </a:r>
          </a:p>
        </p:txBody>
      </p:sp>
    </p:spTree>
    <p:extLst>
      <p:ext uri="{BB962C8B-B14F-4D97-AF65-F5344CB8AC3E}">
        <p14:creationId xmlns:p14="http://schemas.microsoft.com/office/powerpoint/2010/main" val="220909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a:t>Styrelsens uppdrag (stadgar)</a:t>
            </a:r>
          </a:p>
        </p:txBody>
      </p:sp>
      <p:sp>
        <p:nvSpPr>
          <p:cNvPr id="5" name="Platshållare för innehåll 4"/>
          <p:cNvSpPr>
            <a:spLocks noGrp="1"/>
          </p:cNvSpPr>
          <p:nvPr>
            <p:ph idx="1"/>
          </p:nvPr>
        </p:nvSpPr>
        <p:spPr>
          <a:xfrm>
            <a:off x="611560" y="1417638"/>
            <a:ext cx="8229600" cy="4525963"/>
          </a:xfrm>
        </p:spPr>
        <p:txBody>
          <a:bodyPr>
            <a:normAutofit fontScale="62500" lnSpcReduction="20000"/>
          </a:bodyPr>
          <a:lstStyle/>
          <a:p>
            <a:pPr marL="0" indent="0">
              <a:buNone/>
            </a:pPr>
            <a:r>
              <a:rPr lang="sv-SE" dirty="0"/>
              <a:t>Styrelsen skall:</a:t>
            </a:r>
          </a:p>
          <a:p>
            <a:pPr marL="0" indent="0">
              <a:buNone/>
            </a:pPr>
            <a:r>
              <a:rPr lang="sv-SE" dirty="0"/>
              <a:t>1 förvalta samfällighetens och föreningens tillgångar,</a:t>
            </a:r>
          </a:p>
          <a:p>
            <a:pPr marL="0" indent="0">
              <a:buNone/>
            </a:pPr>
            <a:r>
              <a:rPr lang="sv-SE" dirty="0"/>
              <a:t>2 föra redovisning över föreningens räkenskaper,</a:t>
            </a:r>
          </a:p>
          <a:p>
            <a:pPr marL="0" indent="0">
              <a:buNone/>
            </a:pPr>
            <a:r>
              <a:rPr lang="sv-SE" dirty="0"/>
              <a:t>3 föra förteckning över delägande fastigheter, deras andelstal och   </a:t>
            </a:r>
            <a:br>
              <a:rPr lang="sv-SE" dirty="0"/>
            </a:br>
            <a:r>
              <a:rPr lang="sv-SE" dirty="0"/>
              <a:t>   ägare,</a:t>
            </a:r>
          </a:p>
          <a:p>
            <a:pPr marL="0" indent="0">
              <a:buNone/>
            </a:pPr>
            <a:r>
              <a:rPr lang="sv-SE" dirty="0"/>
              <a:t>4 årligen till ordinarie stämma avge förvaltningsberättelse över  </a:t>
            </a:r>
            <a:br>
              <a:rPr lang="sv-SE" dirty="0"/>
            </a:br>
            <a:r>
              <a:rPr lang="sv-SE" dirty="0"/>
              <a:t>   föreningens verksamhet och ekonomi,</a:t>
            </a:r>
          </a:p>
          <a:p>
            <a:pPr marL="0" indent="0">
              <a:buNone/>
            </a:pPr>
            <a:r>
              <a:rPr lang="sv-SE" dirty="0"/>
              <a:t>5 om förvaltningen omfattar flera samfälligheter eller annars är</a:t>
            </a:r>
          </a:p>
          <a:p>
            <a:pPr marL="0" indent="0">
              <a:buNone/>
            </a:pPr>
            <a:r>
              <a:rPr lang="sv-SE" dirty="0"/>
              <a:t>   </a:t>
            </a:r>
            <a:r>
              <a:rPr lang="sv-SE" dirty="0" smtClean="0"/>
              <a:t>uppdelad </a:t>
            </a:r>
            <a:r>
              <a:rPr lang="sv-SE" dirty="0"/>
              <a:t>på olika verksamhetsgrenar och medlemmarnas</a:t>
            </a:r>
          </a:p>
          <a:p>
            <a:pPr marL="0" indent="0">
              <a:buNone/>
            </a:pPr>
            <a:r>
              <a:rPr lang="sv-SE" dirty="0"/>
              <a:t>   </a:t>
            </a:r>
            <a:r>
              <a:rPr lang="sv-SE" dirty="0" smtClean="0"/>
              <a:t>andelar </a:t>
            </a:r>
            <a:r>
              <a:rPr lang="sv-SE" dirty="0"/>
              <a:t>inte är lika stora i alla verksamhetsgrenarna, föra särskild</a:t>
            </a:r>
          </a:p>
          <a:p>
            <a:pPr marL="0" indent="0">
              <a:buNone/>
            </a:pPr>
            <a:r>
              <a:rPr lang="sv-SE" dirty="0"/>
              <a:t>   </a:t>
            </a:r>
            <a:r>
              <a:rPr lang="sv-SE" dirty="0" smtClean="0"/>
              <a:t>redovisning </a:t>
            </a:r>
            <a:r>
              <a:rPr lang="sv-SE" dirty="0"/>
              <a:t>för varje sådan </a:t>
            </a:r>
            <a:r>
              <a:rPr lang="sv-SE" dirty="0" smtClean="0"/>
              <a:t>gren.</a:t>
            </a:r>
            <a:endParaRPr lang="sv-SE" dirty="0"/>
          </a:p>
          <a:p>
            <a:pPr marL="0" indent="0">
              <a:buNone/>
            </a:pPr>
            <a:r>
              <a:rPr lang="sv-SE" dirty="0"/>
              <a:t>6 i övrigt fullgöra vad lagen föreskriver om styrelsens handhavande</a:t>
            </a:r>
          </a:p>
          <a:p>
            <a:pPr marL="0" indent="0">
              <a:buNone/>
            </a:pPr>
            <a:r>
              <a:rPr lang="sv-SE" dirty="0"/>
              <a:t>   </a:t>
            </a:r>
            <a:r>
              <a:rPr lang="sv-SE" dirty="0" smtClean="0"/>
              <a:t>av </a:t>
            </a:r>
            <a:r>
              <a:rPr lang="sv-SE" dirty="0"/>
              <a:t>föreningens angelägenheter.</a:t>
            </a:r>
          </a:p>
        </p:txBody>
      </p:sp>
    </p:spTree>
    <p:extLst>
      <p:ext uri="{BB962C8B-B14F-4D97-AF65-F5344CB8AC3E}">
        <p14:creationId xmlns:p14="http://schemas.microsoft.com/office/powerpoint/2010/main" val="41589917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Kommunikation</a:t>
            </a:r>
          </a:p>
        </p:txBody>
      </p:sp>
      <p:sp>
        <p:nvSpPr>
          <p:cNvPr id="3" name="Platshållare för innehåll 2"/>
          <p:cNvSpPr>
            <a:spLocks noGrp="1"/>
          </p:cNvSpPr>
          <p:nvPr>
            <p:ph idx="1"/>
          </p:nvPr>
        </p:nvSpPr>
        <p:spPr/>
        <p:txBody>
          <a:bodyPr>
            <a:normAutofit fontScale="85000" lnSpcReduction="20000"/>
          </a:bodyPr>
          <a:lstStyle/>
          <a:p>
            <a:r>
              <a:rPr lang="sv-SE" dirty="0"/>
              <a:t>	Ett flertal frågor på Infomail och brevlådan</a:t>
            </a:r>
          </a:p>
          <a:p>
            <a:endParaRPr lang="sv-SE" dirty="0"/>
          </a:p>
          <a:p>
            <a:r>
              <a:rPr lang="sv-SE" dirty="0"/>
              <a:t>	Muntliga kontakter</a:t>
            </a:r>
            <a:br>
              <a:rPr lang="sv-SE" dirty="0"/>
            </a:br>
            <a:endParaRPr lang="sv-SE" dirty="0"/>
          </a:p>
          <a:p>
            <a:r>
              <a:rPr lang="sv-SE" dirty="0"/>
              <a:t>	Diverse inlägg på medier där vi inte är 	representerade och alltså inte svarar. 	</a:t>
            </a:r>
            <a:br>
              <a:rPr lang="sv-SE" dirty="0"/>
            </a:br>
            <a:r>
              <a:rPr lang="sv-SE" dirty="0"/>
              <a:t>	</a:t>
            </a:r>
            <a:r>
              <a:rPr lang="sv-SE" b="1" dirty="0">
                <a:solidFill>
                  <a:srgbClr val="FF0000"/>
                </a:solidFill>
              </a:rPr>
              <a:t>Använd infomailen!! Då får ni svar!</a:t>
            </a:r>
            <a:br>
              <a:rPr lang="sv-SE" b="1" dirty="0">
                <a:solidFill>
                  <a:srgbClr val="FF0000"/>
                </a:solidFill>
              </a:rPr>
            </a:br>
            <a:endParaRPr lang="sv-SE" dirty="0">
              <a:solidFill>
                <a:srgbClr val="FF0000"/>
              </a:solidFill>
            </a:endParaRPr>
          </a:p>
          <a:p>
            <a:r>
              <a:rPr lang="sv-SE" dirty="0"/>
              <a:t>       Nytt kommunikationsforum</a:t>
            </a:r>
          </a:p>
          <a:p>
            <a:endParaRPr lang="sv-SE" b="1" dirty="0">
              <a:solidFill>
                <a:srgbClr val="FF0000"/>
              </a:solidFill>
            </a:endParaRPr>
          </a:p>
          <a:p>
            <a:pPr marL="0" indent="0">
              <a:buNone/>
            </a:pPr>
            <a:r>
              <a:rPr lang="sv-SE" dirty="0"/>
              <a:t>	</a:t>
            </a:r>
          </a:p>
        </p:txBody>
      </p:sp>
    </p:spTree>
    <p:extLst>
      <p:ext uri="{BB962C8B-B14F-4D97-AF65-F5344CB8AC3E}">
        <p14:creationId xmlns:p14="http://schemas.microsoft.com/office/powerpoint/2010/main" val="30517083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Utveckling under 2016</a:t>
            </a:r>
          </a:p>
        </p:txBody>
      </p:sp>
      <p:sp>
        <p:nvSpPr>
          <p:cNvPr id="3" name="Platshållare för innehåll 2"/>
          <p:cNvSpPr>
            <a:spLocks noGrp="1"/>
          </p:cNvSpPr>
          <p:nvPr>
            <p:ph idx="1"/>
          </p:nvPr>
        </p:nvSpPr>
        <p:spPr/>
        <p:txBody>
          <a:bodyPr/>
          <a:lstStyle/>
          <a:p>
            <a:endParaRPr lang="sv-SE" dirty="0"/>
          </a:p>
          <a:p>
            <a:r>
              <a:rPr lang="sv-SE" dirty="0"/>
              <a:t>HSB</a:t>
            </a:r>
            <a:br>
              <a:rPr lang="sv-SE" dirty="0"/>
            </a:br>
            <a:endParaRPr lang="sv-SE" dirty="0"/>
          </a:p>
          <a:p>
            <a:r>
              <a:rPr lang="sv-SE" dirty="0"/>
              <a:t>Värdering av besiktningsdokumenten</a:t>
            </a:r>
            <a:br>
              <a:rPr lang="sv-SE" dirty="0"/>
            </a:br>
            <a:endParaRPr lang="sv-SE" dirty="0"/>
          </a:p>
          <a:p>
            <a:r>
              <a:rPr lang="sv-SE" dirty="0"/>
              <a:t>Verkställande av gamla budgetens aktiviteter</a:t>
            </a:r>
          </a:p>
          <a:p>
            <a:pPr marL="0" indent="0">
              <a:buNone/>
            </a:pPr>
            <a:r>
              <a:rPr lang="sv-SE" dirty="0" smtClean="0"/>
              <a:t>    + tillkommande den 28/6</a:t>
            </a:r>
            <a:endParaRPr lang="sv-SE" dirty="0"/>
          </a:p>
        </p:txBody>
      </p:sp>
    </p:spTree>
    <p:extLst>
      <p:ext uri="{BB962C8B-B14F-4D97-AF65-F5344CB8AC3E}">
        <p14:creationId xmlns:p14="http://schemas.microsoft.com/office/powerpoint/2010/main" val="853291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normAutofit fontScale="90000"/>
          </a:bodyPr>
          <a:lstStyle/>
          <a:p>
            <a:r>
              <a:rPr lang="sv-SE" dirty="0" smtClean="0"/>
              <a:t>Pågående och kommande </a:t>
            </a:r>
            <a:r>
              <a:rPr lang="sv-SE" dirty="0"/>
              <a:t>aktiviteter</a:t>
            </a:r>
          </a:p>
        </p:txBody>
      </p:sp>
      <p:sp>
        <p:nvSpPr>
          <p:cNvPr id="5" name="Platshållare för innehåll 4"/>
          <p:cNvSpPr>
            <a:spLocks noGrp="1"/>
          </p:cNvSpPr>
          <p:nvPr>
            <p:ph idx="1"/>
          </p:nvPr>
        </p:nvSpPr>
        <p:spPr/>
        <p:txBody>
          <a:bodyPr>
            <a:normAutofit/>
          </a:bodyPr>
          <a:lstStyle/>
          <a:p>
            <a:r>
              <a:rPr lang="sv-SE" dirty="0"/>
              <a:t>Gårdar</a:t>
            </a:r>
          </a:p>
          <a:p>
            <a:r>
              <a:rPr lang="sv-SE" dirty="0"/>
              <a:t>Träd</a:t>
            </a:r>
          </a:p>
          <a:p>
            <a:r>
              <a:rPr lang="sv-SE" dirty="0"/>
              <a:t>Portar</a:t>
            </a:r>
          </a:p>
          <a:p>
            <a:r>
              <a:rPr lang="sv-SE" dirty="0"/>
              <a:t>Garage</a:t>
            </a:r>
          </a:p>
          <a:p>
            <a:r>
              <a:rPr lang="sv-SE" dirty="0"/>
              <a:t>Styrelserum</a:t>
            </a:r>
          </a:p>
          <a:p>
            <a:r>
              <a:rPr lang="sv-SE" dirty="0"/>
              <a:t>P-central</a:t>
            </a:r>
          </a:p>
          <a:p>
            <a:r>
              <a:rPr lang="sv-SE" dirty="0"/>
              <a:t>Nyplanetering</a:t>
            </a:r>
          </a:p>
          <a:p>
            <a:endParaRPr lang="sv-SE" dirty="0"/>
          </a:p>
          <a:p>
            <a:endParaRPr lang="sv-SE" dirty="0"/>
          </a:p>
        </p:txBody>
      </p:sp>
    </p:spTree>
    <p:extLst>
      <p:ext uri="{BB962C8B-B14F-4D97-AF65-F5344CB8AC3E}">
        <p14:creationId xmlns:p14="http://schemas.microsoft.com/office/powerpoint/2010/main" val="464799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a:t>Pågående aktiviteter</a:t>
            </a:r>
          </a:p>
        </p:txBody>
      </p:sp>
      <p:sp>
        <p:nvSpPr>
          <p:cNvPr id="5" name="Platshållare för innehåll 4"/>
          <p:cNvSpPr>
            <a:spLocks noGrp="1"/>
          </p:cNvSpPr>
          <p:nvPr>
            <p:ph idx="1"/>
          </p:nvPr>
        </p:nvSpPr>
        <p:spPr/>
        <p:txBody>
          <a:bodyPr/>
          <a:lstStyle/>
          <a:p>
            <a:r>
              <a:rPr lang="sv-SE" dirty="0"/>
              <a:t>Dokumentation</a:t>
            </a:r>
          </a:p>
          <a:p>
            <a:r>
              <a:rPr lang="sv-SE" dirty="0"/>
              <a:t>Hemsida</a:t>
            </a:r>
          </a:p>
        </p:txBody>
      </p:sp>
    </p:spTree>
    <p:extLst>
      <p:ext uri="{BB962C8B-B14F-4D97-AF65-F5344CB8AC3E}">
        <p14:creationId xmlns:p14="http://schemas.microsoft.com/office/powerpoint/2010/main" val="1301183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a:t>Budgetöverväganden</a:t>
            </a:r>
          </a:p>
        </p:txBody>
      </p:sp>
      <p:sp>
        <p:nvSpPr>
          <p:cNvPr id="5" name="Platshållare för innehåll 4"/>
          <p:cNvSpPr>
            <a:spLocks noGrp="1"/>
          </p:cNvSpPr>
          <p:nvPr>
            <p:ph idx="1"/>
          </p:nvPr>
        </p:nvSpPr>
        <p:spPr/>
        <p:txBody>
          <a:bodyPr/>
          <a:lstStyle/>
          <a:p>
            <a:r>
              <a:rPr lang="sv-SE" dirty="0" smtClean="0"/>
              <a:t>HSB</a:t>
            </a:r>
            <a:endParaRPr lang="sv-SE" dirty="0"/>
          </a:p>
          <a:p>
            <a:r>
              <a:rPr lang="sv-SE" dirty="0" smtClean="0"/>
              <a:t>Sparbehov</a:t>
            </a:r>
            <a:endParaRPr lang="sv-SE" dirty="0"/>
          </a:p>
          <a:p>
            <a:r>
              <a:rPr lang="sv-SE" dirty="0"/>
              <a:t>Renoveringsbehov</a:t>
            </a:r>
          </a:p>
          <a:p>
            <a:r>
              <a:rPr lang="sv-SE" dirty="0"/>
              <a:t>Alternativa finansieringsformer</a:t>
            </a:r>
          </a:p>
          <a:p>
            <a:pPr marL="0" indent="0">
              <a:buNone/>
            </a:pPr>
            <a:endParaRPr lang="sv-SE" dirty="0"/>
          </a:p>
          <a:p>
            <a:endParaRPr lang="sv-SE" dirty="0"/>
          </a:p>
        </p:txBody>
      </p:sp>
    </p:spTree>
    <p:extLst>
      <p:ext uri="{BB962C8B-B14F-4D97-AF65-F5344CB8AC3E}">
        <p14:creationId xmlns:p14="http://schemas.microsoft.com/office/powerpoint/2010/main" val="20354340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HSB erfarenheter</a:t>
            </a:r>
          </a:p>
        </p:txBody>
      </p:sp>
      <p:sp>
        <p:nvSpPr>
          <p:cNvPr id="3" name="Platshållare för innehåll 2"/>
          <p:cNvSpPr>
            <a:spLocks noGrp="1"/>
          </p:cNvSpPr>
          <p:nvPr>
            <p:ph idx="1"/>
          </p:nvPr>
        </p:nvSpPr>
        <p:spPr/>
        <p:txBody>
          <a:bodyPr>
            <a:normAutofit/>
          </a:bodyPr>
          <a:lstStyle/>
          <a:p>
            <a:r>
              <a:rPr lang="sv-SE" dirty="0"/>
              <a:t>Fullständigt byte av ekonomisystem är aldrig okomplicerat, speciellt inte mitt i ett räkenskapsår</a:t>
            </a:r>
          </a:p>
          <a:p>
            <a:r>
              <a:rPr lang="sv-SE" dirty="0"/>
              <a:t>Många kontaktpersoner, oklart vem som gör vad</a:t>
            </a:r>
          </a:p>
          <a:p>
            <a:r>
              <a:rPr lang="sv-SE" dirty="0"/>
              <a:t>Har sin erfarenhetstyngd kring större bostadsrättsföreningar snarare än små samfälligheter</a:t>
            </a:r>
          </a:p>
          <a:p>
            <a:pPr marL="0" indent="0">
              <a:buNone/>
            </a:pPr>
            <a:endParaRPr lang="sv-SE" dirty="0"/>
          </a:p>
        </p:txBody>
      </p:sp>
    </p:spTree>
    <p:extLst>
      <p:ext uri="{BB962C8B-B14F-4D97-AF65-F5344CB8AC3E}">
        <p14:creationId xmlns:p14="http://schemas.microsoft.com/office/powerpoint/2010/main" val="32433638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HSB erfarenheter</a:t>
            </a:r>
          </a:p>
        </p:txBody>
      </p:sp>
      <p:sp>
        <p:nvSpPr>
          <p:cNvPr id="3" name="Platshållare för innehåll 2"/>
          <p:cNvSpPr>
            <a:spLocks noGrp="1"/>
          </p:cNvSpPr>
          <p:nvPr>
            <p:ph idx="1"/>
          </p:nvPr>
        </p:nvSpPr>
        <p:spPr/>
        <p:txBody>
          <a:bodyPr>
            <a:normAutofit lnSpcReduction="10000"/>
          </a:bodyPr>
          <a:lstStyle/>
          <a:p>
            <a:r>
              <a:rPr lang="sv-SE" dirty="0"/>
              <a:t>Stor organisation med måttlig flexibilitet</a:t>
            </a:r>
          </a:p>
          <a:p>
            <a:r>
              <a:rPr lang="sv-SE" dirty="0"/>
              <a:t>Bra tillgänglighet av balans- och resultatrapporter</a:t>
            </a:r>
          </a:p>
          <a:p>
            <a:r>
              <a:rPr lang="sv-SE" dirty="0"/>
              <a:t>Löpande fakturahantering fungerar numera tillfredsställande </a:t>
            </a:r>
          </a:p>
          <a:p>
            <a:r>
              <a:rPr lang="sv-SE" dirty="0"/>
              <a:t>Felinbetalningar har lett till mycket extraarbete vid avstämning av fordringar på boende, påminnelser och inkassokrav.</a:t>
            </a:r>
          </a:p>
          <a:p>
            <a:r>
              <a:rPr lang="sv-SE" dirty="0"/>
              <a:t>Stöd vid bokslut???</a:t>
            </a:r>
          </a:p>
          <a:p>
            <a:endParaRPr lang="sv-SE" dirty="0"/>
          </a:p>
          <a:p>
            <a:endParaRPr lang="sv-SE" dirty="0"/>
          </a:p>
        </p:txBody>
      </p:sp>
    </p:spTree>
    <p:extLst>
      <p:ext uri="{BB962C8B-B14F-4D97-AF65-F5344CB8AC3E}">
        <p14:creationId xmlns:p14="http://schemas.microsoft.com/office/powerpoint/2010/main" val="32433638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HSB erfarenheter</a:t>
            </a:r>
            <a:endParaRPr lang="sv-SE" dirty="0"/>
          </a:p>
        </p:txBody>
      </p:sp>
      <p:sp>
        <p:nvSpPr>
          <p:cNvPr id="3" name="Platshållare för innehåll 2"/>
          <p:cNvSpPr>
            <a:spLocks noGrp="1"/>
          </p:cNvSpPr>
          <p:nvPr>
            <p:ph idx="1"/>
          </p:nvPr>
        </p:nvSpPr>
        <p:spPr/>
        <p:txBody>
          <a:bodyPr>
            <a:normAutofit fontScale="85000" lnSpcReduction="20000"/>
          </a:bodyPr>
          <a:lstStyle/>
          <a:p>
            <a:pPr marL="0" indent="0">
              <a:buNone/>
            </a:pPr>
            <a:r>
              <a:rPr lang="sv-SE" dirty="0" smtClean="0"/>
              <a:t>OBS </a:t>
            </a:r>
            <a:r>
              <a:rPr lang="sv-SE" dirty="0"/>
              <a:t>HSB:s regler för budget:</a:t>
            </a:r>
            <a:br>
              <a:rPr lang="sv-SE" dirty="0"/>
            </a:br>
            <a:r>
              <a:rPr lang="sv-SE" dirty="0"/>
              <a:t/>
            </a:r>
            <a:br>
              <a:rPr lang="sv-SE" dirty="0"/>
            </a:br>
            <a:r>
              <a:rPr lang="sv-SE" dirty="0"/>
              <a:t>När vi arbetar med budget så är hanteringen att vi brukar skicka ut ett budgetförslag i oktober-november inför nästkommande år. Ni går igenom detta och skickar tillbaka de ändringar ni vill göra. Sedan fastställer vi budgeten i våra system och därefter gör vi inga uppdateringar av budgeten för kommande år. Eftersom en budget </a:t>
            </a:r>
            <a:r>
              <a:rPr lang="sv-SE" dirty="0" smtClean="0"/>
              <a:t>är </a:t>
            </a:r>
            <a:r>
              <a:rPr lang="sv-SE" dirty="0"/>
              <a:t>just en budget och det är helt OK att det faktiska resultatet kommer skilja sig mot budgeten beroende på vad som händer under året.</a:t>
            </a:r>
          </a:p>
        </p:txBody>
      </p:sp>
    </p:spTree>
    <p:extLst>
      <p:ext uri="{BB962C8B-B14F-4D97-AF65-F5344CB8AC3E}">
        <p14:creationId xmlns:p14="http://schemas.microsoft.com/office/powerpoint/2010/main" val="25563982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rgbClr val="FF0000"/>
                </a:solidFill>
              </a:rPr>
              <a:t>Sparbehov</a:t>
            </a:r>
            <a:endParaRPr lang="sv-SE" dirty="0">
              <a:solidFill>
                <a:srgbClr val="FF0000"/>
              </a:solidFill>
            </a:endParaRPr>
          </a:p>
        </p:txBody>
      </p:sp>
      <p:sp>
        <p:nvSpPr>
          <p:cNvPr id="3" name="Platshållare för innehåll 2"/>
          <p:cNvSpPr>
            <a:spLocks noGrp="1"/>
          </p:cNvSpPr>
          <p:nvPr>
            <p:ph idx="1"/>
          </p:nvPr>
        </p:nvSpPr>
        <p:spPr/>
        <p:txBody>
          <a:bodyPr>
            <a:normAutofit lnSpcReduction="10000"/>
          </a:bodyPr>
          <a:lstStyle/>
          <a:p>
            <a:r>
              <a:rPr lang="sv-SE" b="1" dirty="0">
                <a:solidFill>
                  <a:srgbClr val="FF0000"/>
                </a:solidFill>
              </a:rPr>
              <a:t>Bostadslarm: Föreningarna måste höja avgifterna (SVD 17/11 2016)</a:t>
            </a:r>
          </a:p>
          <a:p>
            <a:r>
              <a:rPr lang="sv-SE" dirty="0">
                <a:solidFill>
                  <a:srgbClr val="FF0000"/>
                </a:solidFill>
              </a:rPr>
              <a:t>Nu kommer ett nytt larm om landets bostadsrättsföreningar. I en stor datakörning varnar Swedbank SWED A -0.09% för ”systematiska” brister på en marknad värd biljoner. Över hälften av BR-föreningarna sparar för lite och måste höja avgifterna</a:t>
            </a:r>
          </a:p>
          <a:p>
            <a:endParaRPr lang="sv-SE" dirty="0">
              <a:solidFill>
                <a:srgbClr val="FF0000"/>
              </a:solidFill>
            </a:endParaRPr>
          </a:p>
        </p:txBody>
      </p:sp>
    </p:spTree>
    <p:extLst>
      <p:ext uri="{BB962C8B-B14F-4D97-AF65-F5344CB8AC3E}">
        <p14:creationId xmlns:p14="http://schemas.microsoft.com/office/powerpoint/2010/main" val="32041696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endParaRPr lang="sv-SE" dirty="0"/>
          </a:p>
        </p:txBody>
      </p:sp>
      <p:sp>
        <p:nvSpPr>
          <p:cNvPr id="5" name="Platshållare för innehåll 4"/>
          <p:cNvSpPr>
            <a:spLocks noGrp="1"/>
          </p:cNvSpPr>
          <p:nvPr>
            <p:ph idx="1"/>
          </p:nvPr>
        </p:nvSpPr>
        <p:spPr/>
        <p:txBody>
          <a:bodyPr/>
          <a:lstStyle/>
          <a:p>
            <a:pPr marL="0" indent="0">
              <a:buNone/>
            </a:pPr>
            <a:r>
              <a:rPr lang="sv-SE" dirty="0"/>
              <a:t>	Agenda</a:t>
            </a:r>
          </a:p>
          <a:p>
            <a:pPr marL="0" indent="0">
              <a:buNone/>
            </a:pPr>
            <a:r>
              <a:rPr lang="sv-SE" dirty="0"/>
              <a:t>	1 Kort historik 2016</a:t>
            </a:r>
          </a:p>
          <a:p>
            <a:pPr marL="0" indent="0">
              <a:buNone/>
            </a:pPr>
            <a:r>
              <a:rPr lang="sv-SE" dirty="0"/>
              <a:t>	2 Styrelsens uppdrag</a:t>
            </a:r>
          </a:p>
          <a:p>
            <a:pPr marL="0" indent="0">
              <a:buNone/>
            </a:pPr>
            <a:r>
              <a:rPr lang="sv-SE" dirty="0"/>
              <a:t>	3 Utveckling under 2016</a:t>
            </a:r>
          </a:p>
          <a:p>
            <a:pPr marL="0" indent="0">
              <a:buNone/>
            </a:pPr>
            <a:r>
              <a:rPr lang="sv-SE" dirty="0"/>
              <a:t>	4 Pågående aktiviteter.</a:t>
            </a:r>
          </a:p>
          <a:p>
            <a:pPr marL="0" indent="0">
              <a:buNone/>
            </a:pPr>
            <a:r>
              <a:rPr lang="sv-SE" dirty="0"/>
              <a:t>	5 Budgetöverväganden</a:t>
            </a:r>
          </a:p>
        </p:txBody>
      </p:sp>
    </p:spTree>
    <p:extLst>
      <p:ext uri="{BB962C8B-B14F-4D97-AF65-F5344CB8AC3E}">
        <p14:creationId xmlns:p14="http://schemas.microsoft.com/office/powerpoint/2010/main" val="3583701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sp>
        <p:nvSpPr>
          <p:cNvPr id="3" name="Platshållare för innehåll 2"/>
          <p:cNvSpPr>
            <a:spLocks noGrp="1"/>
          </p:cNvSpPr>
          <p:nvPr>
            <p:ph idx="1"/>
          </p:nvPr>
        </p:nvSpPr>
        <p:spPr/>
        <p:txBody>
          <a:bodyPr>
            <a:normAutofit lnSpcReduction="10000"/>
          </a:bodyPr>
          <a:lstStyle/>
          <a:p>
            <a:pPr marL="0" indent="0">
              <a:buNone/>
            </a:pPr>
            <a:r>
              <a:rPr lang="sv-SE" dirty="0"/>
              <a:t>	</a:t>
            </a:r>
            <a:r>
              <a:rPr lang="sv-SE" dirty="0">
                <a:solidFill>
                  <a:srgbClr val="FF0000"/>
                </a:solidFill>
              </a:rPr>
              <a:t>I normalfallet måste man spara </a:t>
            </a:r>
            <a:r>
              <a:rPr lang="sv-SE" b="1" dirty="0">
                <a:solidFill>
                  <a:srgbClr val="FF0000"/>
                </a:solidFill>
              </a:rPr>
              <a:t>minst</a:t>
            </a:r>
            <a:r>
              <a:rPr lang="sv-SE" dirty="0">
                <a:solidFill>
                  <a:srgbClr val="FF0000"/>
                </a:solidFill>
              </a:rPr>
              <a:t> </a:t>
            </a:r>
          </a:p>
          <a:p>
            <a:pPr marL="0" indent="0">
              <a:buNone/>
            </a:pPr>
            <a:r>
              <a:rPr lang="sv-SE" dirty="0">
                <a:solidFill>
                  <a:srgbClr val="FF0000"/>
                </a:solidFill>
              </a:rPr>
              <a:t>	150 kr per kvadratmeter och år.</a:t>
            </a:r>
          </a:p>
          <a:p>
            <a:pPr marL="0" indent="0">
              <a:buNone/>
            </a:pPr>
            <a:r>
              <a:rPr lang="sv-SE" dirty="0">
                <a:solidFill>
                  <a:srgbClr val="FF0000"/>
                </a:solidFill>
              </a:rPr>
              <a:t>	150x120= 18.000kr</a:t>
            </a:r>
          </a:p>
          <a:p>
            <a:pPr marL="0" indent="0">
              <a:buNone/>
            </a:pPr>
            <a:r>
              <a:rPr lang="sv-SE" dirty="0">
                <a:solidFill>
                  <a:srgbClr val="FF0000"/>
                </a:solidFill>
              </a:rPr>
              <a:t>	Inte helt relevant för oss då vi äger </a:t>
            </a:r>
            <a:r>
              <a:rPr lang="sv-SE" dirty="0" smtClean="0">
                <a:solidFill>
                  <a:srgbClr val="FF0000"/>
                </a:solidFill>
              </a:rPr>
              <a:t>	fasader och </a:t>
            </a:r>
            <a:r>
              <a:rPr lang="sv-SE" dirty="0">
                <a:solidFill>
                  <a:srgbClr val="FF0000"/>
                </a:solidFill>
              </a:rPr>
              <a:t>förråd enskilt, men </a:t>
            </a:r>
            <a:r>
              <a:rPr lang="sv-SE" dirty="0" smtClean="0">
                <a:solidFill>
                  <a:srgbClr val="FF0000"/>
                </a:solidFill>
              </a:rPr>
              <a:t>	samtidigt </a:t>
            </a:r>
            <a:r>
              <a:rPr lang="sv-SE" dirty="0">
                <a:solidFill>
                  <a:srgbClr val="FF0000"/>
                </a:solidFill>
              </a:rPr>
              <a:t>har vi ett </a:t>
            </a:r>
            <a:r>
              <a:rPr lang="sv-SE" dirty="0" smtClean="0">
                <a:solidFill>
                  <a:srgbClr val="FF0000"/>
                </a:solidFill>
              </a:rPr>
              <a:t>omfattande 	gemensamt </a:t>
            </a:r>
            <a:r>
              <a:rPr lang="sv-SE" dirty="0">
                <a:solidFill>
                  <a:srgbClr val="FF0000"/>
                </a:solidFill>
              </a:rPr>
              <a:t>ägande. För 	individen </a:t>
            </a:r>
            <a:r>
              <a:rPr lang="sv-SE" dirty="0" smtClean="0">
                <a:solidFill>
                  <a:srgbClr val="FF0000"/>
                </a:solidFill>
              </a:rPr>
              <a:t>	gäller </a:t>
            </a:r>
            <a:r>
              <a:rPr lang="sv-SE" dirty="0">
                <a:solidFill>
                  <a:srgbClr val="FF0000"/>
                </a:solidFill>
              </a:rPr>
              <a:t>varningen fullt ut. För </a:t>
            </a:r>
            <a:r>
              <a:rPr lang="sv-SE" dirty="0" smtClean="0">
                <a:solidFill>
                  <a:srgbClr val="FF0000"/>
                </a:solidFill>
              </a:rPr>
              <a:t>föreningen 	i </a:t>
            </a:r>
            <a:r>
              <a:rPr lang="sv-SE" dirty="0">
                <a:solidFill>
                  <a:srgbClr val="FF0000"/>
                </a:solidFill>
              </a:rPr>
              <a:t>ganska hög grad.</a:t>
            </a:r>
          </a:p>
        </p:txBody>
      </p:sp>
    </p:spTree>
    <p:extLst>
      <p:ext uri="{BB962C8B-B14F-4D97-AF65-F5344CB8AC3E}">
        <p14:creationId xmlns:p14="http://schemas.microsoft.com/office/powerpoint/2010/main" val="25075410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Renoveringsbehov</a:t>
            </a:r>
          </a:p>
        </p:txBody>
      </p:sp>
      <p:sp>
        <p:nvSpPr>
          <p:cNvPr id="3" name="Platshållare för innehåll 2"/>
          <p:cNvSpPr>
            <a:spLocks noGrp="1"/>
          </p:cNvSpPr>
          <p:nvPr>
            <p:ph idx="1"/>
          </p:nvPr>
        </p:nvSpPr>
        <p:spPr/>
        <p:txBody>
          <a:bodyPr/>
          <a:lstStyle/>
          <a:p>
            <a:pPr marL="0" indent="0">
              <a:buNone/>
            </a:pPr>
            <a:r>
              <a:rPr lang="sv-SE" dirty="0"/>
              <a:t>Enligt tidigare analyser som fanns med vid ordinarie stämma i mars krävs inom 8-10 år omfattande renoveringar av rörsystem och dränering. Baserat på de underlagen (finns på hemsidan) uppgår investeringsbehovet till ca 12-13 MSEK. Här finns en inte oväsentlig osäkerhet då möjligheten att göra renoveringen och omfattningen (tex kulvertar) är osäker.</a:t>
            </a:r>
          </a:p>
        </p:txBody>
      </p:sp>
    </p:spTree>
    <p:extLst>
      <p:ext uri="{BB962C8B-B14F-4D97-AF65-F5344CB8AC3E}">
        <p14:creationId xmlns:p14="http://schemas.microsoft.com/office/powerpoint/2010/main" val="23729119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Sparbehov baserat på underlaget vid stämman (10 års horisont)</a:t>
            </a:r>
            <a:endParaRPr lang="sv-SE" dirty="0"/>
          </a:p>
        </p:txBody>
      </p:sp>
      <p:sp>
        <p:nvSpPr>
          <p:cNvPr id="3" name="Platshållare för innehåll 2"/>
          <p:cNvSpPr>
            <a:spLocks noGrp="1"/>
          </p:cNvSpPr>
          <p:nvPr>
            <p:ph idx="1"/>
          </p:nvPr>
        </p:nvSpPr>
        <p:spPr/>
        <p:txBody>
          <a:bodyPr/>
          <a:lstStyle/>
          <a:p>
            <a:pPr marL="0" indent="0">
              <a:buNone/>
            </a:pPr>
            <a:r>
              <a:rPr lang="sv-SE" dirty="0"/>
              <a:t>Om vi räknar på vad det innebär i besparingsbehov så blir tex :</a:t>
            </a:r>
          </a:p>
          <a:p>
            <a:pPr marL="0" indent="0">
              <a:buNone/>
            </a:pPr>
            <a:r>
              <a:rPr lang="sv-SE" dirty="0"/>
              <a:t>14 MSEK i </a:t>
            </a:r>
            <a:r>
              <a:rPr lang="sv-SE" dirty="0" smtClean="0"/>
              <a:t>10 </a:t>
            </a:r>
            <a:r>
              <a:rPr lang="sv-SE" dirty="0"/>
              <a:t>år= </a:t>
            </a:r>
            <a:r>
              <a:rPr lang="sv-SE" dirty="0" smtClean="0"/>
              <a:t>1200/månad</a:t>
            </a:r>
            <a:r>
              <a:rPr lang="sv-SE" dirty="0"/>
              <a:t/>
            </a:r>
            <a:br>
              <a:rPr lang="sv-SE" dirty="0"/>
            </a:br>
            <a:r>
              <a:rPr lang="sv-SE" dirty="0"/>
              <a:t>13 MSEK i 10 år =</a:t>
            </a:r>
            <a:r>
              <a:rPr lang="sv-SE" dirty="0" smtClean="0"/>
              <a:t>1120/månad</a:t>
            </a:r>
            <a:endParaRPr lang="sv-SE" dirty="0"/>
          </a:p>
          <a:p>
            <a:pPr marL="0" indent="0">
              <a:buNone/>
            </a:pPr>
            <a:r>
              <a:rPr lang="sv-SE" dirty="0"/>
              <a:t>12.5 MSEK i 10 år = </a:t>
            </a:r>
            <a:r>
              <a:rPr lang="sv-SE" dirty="0" smtClean="0"/>
              <a:t>1080/månad</a:t>
            </a:r>
            <a:endParaRPr lang="sv-SE" dirty="0"/>
          </a:p>
          <a:p>
            <a:pPr marL="0" indent="0">
              <a:buNone/>
            </a:pPr>
            <a:r>
              <a:rPr lang="sv-SE" dirty="0"/>
              <a:t>OBS detta är med </a:t>
            </a:r>
            <a:r>
              <a:rPr lang="sv-SE" dirty="0" smtClean="0"/>
              <a:t>viss </a:t>
            </a:r>
            <a:r>
              <a:rPr lang="sv-SE" dirty="0"/>
              <a:t>osäkerhet för vilka kostnader som kan tillkomma</a:t>
            </a:r>
          </a:p>
        </p:txBody>
      </p:sp>
    </p:spTree>
    <p:extLst>
      <p:ext uri="{BB962C8B-B14F-4D97-AF65-F5344CB8AC3E}">
        <p14:creationId xmlns:p14="http://schemas.microsoft.com/office/powerpoint/2010/main" val="6972946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Kostnad</a:t>
            </a:r>
          </a:p>
        </p:txBody>
      </p:sp>
      <p:sp>
        <p:nvSpPr>
          <p:cNvPr id="3" name="Platshållare för innehåll 2"/>
          <p:cNvSpPr>
            <a:spLocks noGrp="1"/>
          </p:cNvSpPr>
          <p:nvPr>
            <p:ph idx="1"/>
          </p:nvPr>
        </p:nvSpPr>
        <p:spPr/>
        <p:txBody>
          <a:bodyPr>
            <a:normAutofit fontScale="92500" lnSpcReduction="10000"/>
          </a:bodyPr>
          <a:lstStyle/>
          <a:p>
            <a:pPr marL="0" indent="0">
              <a:buNone/>
            </a:pPr>
            <a:r>
              <a:rPr lang="sv-SE" dirty="0"/>
              <a:t>	 Det är viss osäkerhet  om hur detta 	påverkar månadsavgiften, men den borde 	hamna i intervallet </a:t>
            </a:r>
            <a:r>
              <a:rPr lang="sv-SE" dirty="0" smtClean="0"/>
              <a:t>3100-3200 </a:t>
            </a:r>
            <a:r>
              <a:rPr lang="sv-SE" dirty="0"/>
              <a:t>kr med </a:t>
            </a:r>
            <a:r>
              <a:rPr lang="sv-SE" dirty="0" smtClean="0"/>
              <a:t>våra </a:t>
            </a:r>
            <a:r>
              <a:rPr lang="sv-SE" dirty="0"/>
              <a:t>	</a:t>
            </a:r>
            <a:r>
              <a:rPr lang="sv-SE" dirty="0" smtClean="0"/>
              <a:t>beräkning om vi inte får stora 	kostnadsökningar för driften.</a:t>
            </a:r>
            <a:endParaRPr lang="sv-SE" dirty="0"/>
          </a:p>
          <a:p>
            <a:pPr marL="0" indent="0">
              <a:buNone/>
            </a:pPr>
            <a:endParaRPr lang="sv-SE" dirty="0"/>
          </a:p>
          <a:p>
            <a:pPr marL="0" indent="0">
              <a:buNone/>
            </a:pPr>
            <a:r>
              <a:rPr lang="sv-SE" dirty="0"/>
              <a:t>	Ett alternativ är naturligtvis att låna till </a:t>
            </a:r>
            <a:r>
              <a:rPr lang="sv-SE" dirty="0" smtClean="0"/>
              <a:t>hela 	eller delar </a:t>
            </a:r>
            <a:r>
              <a:rPr lang="sv-SE" dirty="0"/>
              <a:t>av beloppet. Då kanske vi </a:t>
            </a:r>
            <a:r>
              <a:rPr lang="sv-SE" dirty="0" smtClean="0"/>
              <a:t>kan 	halvera kostnaden </a:t>
            </a:r>
            <a:r>
              <a:rPr lang="sv-SE" dirty="0"/>
              <a:t>(men skjuter den på </a:t>
            </a:r>
            <a:r>
              <a:rPr lang="sv-SE" dirty="0" smtClean="0"/>
              <a:t>	framtiden</a:t>
            </a:r>
            <a:r>
              <a:rPr lang="sv-SE" dirty="0"/>
              <a:t>).</a:t>
            </a:r>
          </a:p>
        </p:txBody>
      </p:sp>
    </p:spTree>
    <p:extLst>
      <p:ext uri="{BB962C8B-B14F-4D97-AF65-F5344CB8AC3E}">
        <p14:creationId xmlns:p14="http://schemas.microsoft.com/office/powerpoint/2010/main" val="1780551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Kostnad</a:t>
            </a:r>
            <a:endParaRPr lang="sv-SE" dirty="0"/>
          </a:p>
        </p:txBody>
      </p:sp>
      <p:sp>
        <p:nvSpPr>
          <p:cNvPr id="3" name="Platshållare för innehåll 2"/>
          <p:cNvSpPr>
            <a:spLocks noGrp="1"/>
          </p:cNvSpPr>
          <p:nvPr>
            <p:ph idx="1"/>
          </p:nvPr>
        </p:nvSpPr>
        <p:spPr/>
        <p:txBody>
          <a:bodyPr>
            <a:normAutofit/>
          </a:bodyPr>
          <a:lstStyle/>
          <a:p>
            <a:pPr marL="0" indent="0">
              <a:buNone/>
            </a:pPr>
            <a:r>
              <a:rPr lang="sv-SE" dirty="0" smtClean="0"/>
              <a:t>En fördel med lånefinansiering (åtminstone delvis) är att arbetena kan upphandlas mera koncentrerat och risken för akuta haverier minskar.</a:t>
            </a:r>
            <a:br>
              <a:rPr lang="sv-SE" dirty="0" smtClean="0"/>
            </a:br>
            <a:r>
              <a:rPr lang="sv-SE" dirty="0" smtClean="0"/>
              <a:t/>
            </a:r>
            <a:br>
              <a:rPr lang="sv-SE" dirty="0" smtClean="0"/>
            </a:br>
            <a:endParaRPr lang="sv-SE" sz="2600" dirty="0"/>
          </a:p>
          <a:p>
            <a:pPr marL="0" indent="0">
              <a:buNone/>
            </a:pPr>
            <a:endParaRPr lang="sv-SE" dirty="0"/>
          </a:p>
        </p:txBody>
      </p:sp>
    </p:spTree>
    <p:extLst>
      <p:ext uri="{BB962C8B-B14F-4D97-AF65-F5344CB8AC3E}">
        <p14:creationId xmlns:p14="http://schemas.microsoft.com/office/powerpoint/2010/main" val="35877623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smtClean="0"/>
              <a:t>Behov av alternativa analyser?</a:t>
            </a:r>
            <a:endParaRPr lang="sv-SE" dirty="0"/>
          </a:p>
        </p:txBody>
      </p:sp>
      <p:sp>
        <p:nvSpPr>
          <p:cNvPr id="5" name="Platshållare för innehåll 4"/>
          <p:cNvSpPr>
            <a:spLocks noGrp="1"/>
          </p:cNvSpPr>
          <p:nvPr>
            <p:ph idx="1"/>
          </p:nvPr>
        </p:nvSpPr>
        <p:spPr/>
        <p:txBody>
          <a:bodyPr/>
          <a:lstStyle/>
          <a:p>
            <a:pPr marL="0" indent="0">
              <a:buNone/>
            </a:pPr>
            <a:r>
              <a:rPr lang="sv-SE" dirty="0" smtClean="0"/>
              <a:t>Då det är ganska stora åtgärder vi diskuterar och det finns olika åsikter om vilka åtgärder som är lämpliga måste arbetet med att fastställa renoveringsplanen fortsätta. </a:t>
            </a:r>
            <a:endParaRPr lang="sv-SE" dirty="0"/>
          </a:p>
        </p:txBody>
      </p:sp>
    </p:spTree>
    <p:extLst>
      <p:ext uri="{BB962C8B-B14F-4D97-AF65-F5344CB8AC3E}">
        <p14:creationId xmlns:p14="http://schemas.microsoft.com/office/powerpoint/2010/main" val="33411190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Hur allvarligt är det?</a:t>
            </a:r>
          </a:p>
        </p:txBody>
      </p:sp>
      <p:sp>
        <p:nvSpPr>
          <p:cNvPr id="3" name="Platshållare för innehåll 2"/>
          <p:cNvSpPr>
            <a:spLocks noGrp="1"/>
          </p:cNvSpPr>
          <p:nvPr>
            <p:ph idx="1"/>
          </p:nvPr>
        </p:nvSpPr>
        <p:spPr/>
        <p:txBody>
          <a:bodyPr>
            <a:normAutofit lnSpcReduction="10000"/>
          </a:bodyPr>
          <a:lstStyle/>
          <a:p>
            <a:pPr marL="0" indent="0">
              <a:buNone/>
            </a:pPr>
            <a:r>
              <a:rPr lang="sv-SE" dirty="0"/>
              <a:t>Tänk dig att du köper ett 50 år gammalt hus för 2 MSEK. Ingenting är gjort åt dränering och värmesystemet (gammal usel panna). Du tar in offerter och de landar på </a:t>
            </a:r>
            <a:r>
              <a:rPr lang="sv-SE" dirty="0" smtClean="0"/>
              <a:t>ca 130.000kr</a:t>
            </a:r>
            <a:r>
              <a:rPr lang="sv-SE" dirty="0"/>
              <a:t>.</a:t>
            </a:r>
          </a:p>
          <a:p>
            <a:pPr marL="0" indent="0">
              <a:buNone/>
            </a:pPr>
            <a:r>
              <a:rPr lang="sv-SE" dirty="0"/>
              <a:t>Verkar det konstigt?</a:t>
            </a:r>
            <a:br>
              <a:rPr lang="sv-SE" dirty="0"/>
            </a:br>
            <a:r>
              <a:rPr lang="sv-SE" dirty="0"/>
              <a:t/>
            </a:r>
            <a:br>
              <a:rPr lang="sv-SE" dirty="0"/>
            </a:br>
            <a:r>
              <a:rPr lang="sv-SE" dirty="0"/>
              <a:t>Detta är precis vad vi står inför på Kyrkmossen!</a:t>
            </a:r>
          </a:p>
        </p:txBody>
      </p:sp>
    </p:spTree>
    <p:extLst>
      <p:ext uri="{BB962C8B-B14F-4D97-AF65-F5344CB8AC3E}">
        <p14:creationId xmlns:p14="http://schemas.microsoft.com/office/powerpoint/2010/main" val="16196975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Övrigt</a:t>
            </a:r>
          </a:p>
        </p:txBody>
      </p:sp>
      <p:sp>
        <p:nvSpPr>
          <p:cNvPr id="3" name="Platshållare för innehåll 2"/>
          <p:cNvSpPr>
            <a:spLocks noGrp="1"/>
          </p:cNvSpPr>
          <p:nvPr>
            <p:ph idx="1"/>
          </p:nvPr>
        </p:nvSpPr>
        <p:spPr/>
        <p:txBody>
          <a:bodyPr/>
          <a:lstStyle/>
          <a:p>
            <a:r>
              <a:rPr lang="sv-SE" dirty="0"/>
              <a:t>Nedskräpning</a:t>
            </a:r>
          </a:p>
          <a:p>
            <a:r>
              <a:rPr lang="sv-SE" dirty="0"/>
              <a:t>Parkeringsdisciplin</a:t>
            </a:r>
          </a:p>
          <a:p>
            <a:r>
              <a:rPr lang="sv-SE" dirty="0"/>
              <a:t>Betala till rätt </a:t>
            </a:r>
            <a:r>
              <a:rPr lang="sv-SE" dirty="0" smtClean="0"/>
              <a:t>Bg</a:t>
            </a:r>
          </a:p>
          <a:p>
            <a:r>
              <a:rPr lang="sv-SE" dirty="0" smtClean="0"/>
              <a:t>Vi stämmer av med vår revisor nästa </a:t>
            </a:r>
            <a:r>
              <a:rPr lang="sv-SE" dirty="0" smtClean="0"/>
              <a:t>vecka</a:t>
            </a:r>
          </a:p>
          <a:p>
            <a:r>
              <a:rPr lang="sv-SE" dirty="0" smtClean="0"/>
              <a:t>El i garagen</a:t>
            </a:r>
            <a:endParaRPr lang="sv-SE" dirty="0"/>
          </a:p>
          <a:p>
            <a:endParaRPr lang="sv-SE" dirty="0"/>
          </a:p>
          <a:p>
            <a:endParaRPr lang="sv-SE" dirty="0"/>
          </a:p>
        </p:txBody>
      </p:sp>
    </p:spTree>
    <p:extLst>
      <p:ext uri="{BB962C8B-B14F-4D97-AF65-F5344CB8AC3E}">
        <p14:creationId xmlns:p14="http://schemas.microsoft.com/office/powerpoint/2010/main" val="560562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a:t>Infomöte den 14/12 2016</a:t>
            </a:r>
          </a:p>
        </p:txBody>
      </p:sp>
      <p:sp>
        <p:nvSpPr>
          <p:cNvPr id="5" name="Platshållare för innehåll 4"/>
          <p:cNvSpPr>
            <a:spLocks noGrp="1"/>
          </p:cNvSpPr>
          <p:nvPr>
            <p:ph idx="1"/>
          </p:nvPr>
        </p:nvSpPr>
        <p:spPr/>
        <p:txBody>
          <a:bodyPr>
            <a:normAutofit fontScale="92500" lnSpcReduction="10000"/>
          </a:bodyPr>
          <a:lstStyle/>
          <a:p>
            <a:pPr marL="0" indent="0">
              <a:buNone/>
            </a:pPr>
            <a:r>
              <a:rPr lang="sv-SE" dirty="0"/>
              <a:t>Kort om året som gått</a:t>
            </a:r>
          </a:p>
          <a:p>
            <a:r>
              <a:rPr lang="sv-SE" dirty="0"/>
              <a:t>Ordinarie stämma 31/3 2016</a:t>
            </a:r>
          </a:p>
          <a:p>
            <a:pPr marL="914400" lvl="2" indent="0">
              <a:buNone/>
            </a:pPr>
            <a:r>
              <a:rPr lang="sv-SE" sz="3000" dirty="0"/>
              <a:t>-  Utfall</a:t>
            </a:r>
          </a:p>
          <a:p>
            <a:pPr marL="0" indent="0">
              <a:buNone/>
            </a:pPr>
            <a:r>
              <a:rPr lang="sv-SE" dirty="0"/>
              <a:t>	- Interimsstyrelse Q2</a:t>
            </a:r>
          </a:p>
          <a:p>
            <a:r>
              <a:rPr lang="sv-SE" dirty="0"/>
              <a:t>Infomöte 26/5 2016</a:t>
            </a:r>
          </a:p>
          <a:p>
            <a:r>
              <a:rPr lang="sv-SE" dirty="0"/>
              <a:t>Extrastämma 28/6 2016</a:t>
            </a:r>
          </a:p>
          <a:p>
            <a:pPr lvl="2">
              <a:buFontTx/>
              <a:buChar char="-"/>
            </a:pPr>
            <a:r>
              <a:rPr lang="sv-SE" sz="3200" dirty="0"/>
              <a:t>Ny styrelse 2016</a:t>
            </a:r>
          </a:p>
          <a:p>
            <a:pPr lvl="2">
              <a:buFontTx/>
              <a:buChar char="-"/>
            </a:pPr>
            <a:r>
              <a:rPr lang="sv-SE" sz="3200" dirty="0"/>
              <a:t>Ny budget  </a:t>
            </a:r>
          </a:p>
          <a:p>
            <a:r>
              <a:rPr lang="sv-SE" dirty="0"/>
              <a:t>Information 2/11 2016</a:t>
            </a:r>
          </a:p>
          <a:p>
            <a:endParaRPr lang="sv-SE" dirty="0"/>
          </a:p>
          <a:p>
            <a:endParaRPr lang="sv-SE" dirty="0"/>
          </a:p>
        </p:txBody>
      </p:sp>
    </p:spTree>
    <p:extLst>
      <p:ext uri="{BB962C8B-B14F-4D97-AF65-F5344CB8AC3E}">
        <p14:creationId xmlns:p14="http://schemas.microsoft.com/office/powerpoint/2010/main" val="1948636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endParaRPr lang="sv-SE" dirty="0"/>
          </a:p>
        </p:txBody>
      </p:sp>
      <p:sp>
        <p:nvSpPr>
          <p:cNvPr id="5" name="Platshållare för innehåll 4"/>
          <p:cNvSpPr>
            <a:spLocks noGrp="1"/>
          </p:cNvSpPr>
          <p:nvPr>
            <p:ph idx="1"/>
          </p:nvPr>
        </p:nvSpPr>
        <p:spPr/>
        <p:txBody>
          <a:bodyPr/>
          <a:lstStyle/>
          <a:p>
            <a:pPr marL="0" indent="0">
              <a:buNone/>
            </a:pPr>
            <a:r>
              <a:rPr lang="sv-SE" dirty="0"/>
              <a:t>	</a:t>
            </a:r>
          </a:p>
          <a:p>
            <a:pPr marL="0" indent="0">
              <a:buNone/>
            </a:pPr>
            <a:r>
              <a:rPr lang="sv-SE" sz="6600" dirty="0"/>
              <a:t>	Vad sa vi den 26/5</a:t>
            </a:r>
          </a:p>
        </p:txBody>
      </p:sp>
    </p:spTree>
    <p:extLst>
      <p:ext uri="{BB962C8B-B14F-4D97-AF65-F5344CB8AC3E}">
        <p14:creationId xmlns:p14="http://schemas.microsoft.com/office/powerpoint/2010/main" val="2214244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
            </a:r>
            <a:br>
              <a:rPr lang="sv-SE" dirty="0"/>
            </a:br>
            <a:r>
              <a:rPr lang="sv-SE" dirty="0">
                <a:solidFill>
                  <a:srgbClr val="FF0000"/>
                </a:solidFill>
              </a:rPr>
              <a:t>Hur lägga en god grund för kommande 	styrelse.</a:t>
            </a:r>
            <a:br>
              <a:rPr lang="sv-SE" dirty="0">
                <a:solidFill>
                  <a:srgbClr val="FF0000"/>
                </a:solidFill>
              </a:rPr>
            </a:br>
            <a:endParaRPr lang="sv-SE" dirty="0">
              <a:solidFill>
                <a:srgbClr val="FF0000"/>
              </a:solidFill>
            </a:endParaRPr>
          </a:p>
        </p:txBody>
      </p:sp>
      <p:sp>
        <p:nvSpPr>
          <p:cNvPr id="3" name="Platshållare för innehåll 2"/>
          <p:cNvSpPr>
            <a:spLocks noGrp="1"/>
          </p:cNvSpPr>
          <p:nvPr>
            <p:ph idx="1"/>
          </p:nvPr>
        </p:nvSpPr>
        <p:spPr/>
        <p:txBody>
          <a:bodyPr>
            <a:normAutofit fontScale="77500" lnSpcReduction="20000"/>
          </a:bodyPr>
          <a:lstStyle/>
          <a:p>
            <a:r>
              <a:rPr lang="sv-SE" b="1" dirty="0">
                <a:solidFill>
                  <a:srgbClr val="FF0000"/>
                </a:solidFill>
              </a:rPr>
              <a:t>Handlingsutrymme. </a:t>
            </a:r>
            <a:r>
              <a:rPr lang="sv-SE" dirty="0">
                <a:solidFill>
                  <a:srgbClr val="FF0000"/>
                </a:solidFill>
              </a:rPr>
              <a:t>Styrelsen måste ha utrymme för beslut om olika åtgärder och inte detaljregleras av snäva budgetgränser. Vi kan inte spara så att organisationen blir anorektisk utan måste ha en ofördelad post till styrelsens förfogande.</a:t>
            </a:r>
            <a:br>
              <a:rPr lang="sv-SE" dirty="0">
                <a:solidFill>
                  <a:srgbClr val="FF0000"/>
                </a:solidFill>
              </a:rPr>
            </a:br>
            <a:endParaRPr lang="sv-SE" dirty="0">
              <a:solidFill>
                <a:srgbClr val="FF0000"/>
              </a:solidFill>
            </a:endParaRPr>
          </a:p>
          <a:p>
            <a:r>
              <a:rPr lang="sv-SE" dirty="0">
                <a:solidFill>
                  <a:srgbClr val="FF0000"/>
                </a:solidFill>
              </a:rPr>
              <a:t>Det måste finnas ett stöd bland medlemmarna</a:t>
            </a:r>
            <a:br>
              <a:rPr lang="sv-SE" dirty="0">
                <a:solidFill>
                  <a:srgbClr val="FF0000"/>
                </a:solidFill>
              </a:rPr>
            </a:br>
            <a:r>
              <a:rPr lang="sv-SE" dirty="0">
                <a:solidFill>
                  <a:srgbClr val="FF0000"/>
                </a:solidFill>
              </a:rPr>
              <a:t>i form av gårdsråd/längrepresentanter som fungerar.</a:t>
            </a:r>
            <a:br>
              <a:rPr lang="sv-SE" dirty="0">
                <a:solidFill>
                  <a:srgbClr val="FF0000"/>
                </a:solidFill>
              </a:rPr>
            </a:br>
            <a:endParaRPr lang="sv-SE" dirty="0">
              <a:solidFill>
                <a:srgbClr val="FF0000"/>
              </a:solidFill>
            </a:endParaRPr>
          </a:p>
          <a:p>
            <a:r>
              <a:rPr lang="sv-SE" dirty="0">
                <a:solidFill>
                  <a:srgbClr val="FF0000"/>
                </a:solidFill>
              </a:rPr>
              <a:t>Vi måste etablera speciella projektgrupper med en budget för större arbeten tex ledningssystemen (rör). Styrelsen kan inte driva dessa frågor själva.</a:t>
            </a:r>
          </a:p>
          <a:p>
            <a:pPr marL="0" indent="0">
              <a:buNone/>
            </a:pPr>
            <a:endParaRPr lang="sv-SE" dirty="0"/>
          </a:p>
        </p:txBody>
      </p:sp>
    </p:spTree>
    <p:extLst>
      <p:ext uri="{BB962C8B-B14F-4D97-AF65-F5344CB8AC3E}">
        <p14:creationId xmlns:p14="http://schemas.microsoft.com/office/powerpoint/2010/main" val="2201847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solidFill>
                  <a:srgbClr val="FF0000"/>
                </a:solidFill>
              </a:rPr>
              <a:t>Hur lägga en god grund för kommande 	styrelse.</a:t>
            </a:r>
          </a:p>
        </p:txBody>
      </p:sp>
      <p:sp>
        <p:nvSpPr>
          <p:cNvPr id="3" name="Platshållare för innehåll 2"/>
          <p:cNvSpPr>
            <a:spLocks noGrp="1"/>
          </p:cNvSpPr>
          <p:nvPr>
            <p:ph idx="1"/>
          </p:nvPr>
        </p:nvSpPr>
        <p:spPr/>
        <p:txBody>
          <a:bodyPr>
            <a:normAutofit fontScale="92500" lnSpcReduction="10000"/>
          </a:bodyPr>
          <a:lstStyle/>
          <a:p>
            <a:r>
              <a:rPr lang="sv-SE" dirty="0">
                <a:solidFill>
                  <a:srgbClr val="FF0000"/>
                </a:solidFill>
              </a:rPr>
              <a:t>Vi måste få medlemmarnas engagemang i olika arbetsgrupper som tex gräsklippning, snöröjning, skötsel av gemensam egendom (Panncentralen, garagen </a:t>
            </a:r>
            <a:r>
              <a:rPr lang="sv-SE" dirty="0" err="1">
                <a:solidFill>
                  <a:srgbClr val="FF0000"/>
                </a:solidFill>
              </a:rPr>
              <a:t>etc</a:t>
            </a:r>
            <a:r>
              <a:rPr lang="sv-SE" dirty="0">
                <a:solidFill>
                  <a:srgbClr val="FF0000"/>
                </a:solidFill>
              </a:rPr>
              <a:t>)</a:t>
            </a:r>
          </a:p>
          <a:p>
            <a:r>
              <a:rPr lang="sv-SE" dirty="0">
                <a:solidFill>
                  <a:srgbClr val="FF0000"/>
                </a:solidFill>
              </a:rPr>
              <a:t>Aktiva styrelseledamöter måste ges en rimlig ersättning för sina insatser.  </a:t>
            </a:r>
          </a:p>
          <a:p>
            <a:r>
              <a:rPr lang="sv-SE" dirty="0">
                <a:solidFill>
                  <a:srgbClr val="FF0000"/>
                </a:solidFill>
              </a:rPr>
              <a:t>Styrelsen måste ha en funktionell arbetsdelning med kompetent bemanning</a:t>
            </a:r>
          </a:p>
          <a:p>
            <a:r>
              <a:rPr lang="sv-SE" dirty="0">
                <a:solidFill>
                  <a:srgbClr val="FF0000"/>
                </a:solidFill>
              </a:rPr>
              <a:t>Vi måste få en fungerande kontaktlista för skötsel av mindre uppgifter tex byta lampor.</a:t>
            </a:r>
          </a:p>
          <a:p>
            <a:endParaRPr lang="sv-SE" dirty="0">
              <a:solidFill>
                <a:srgbClr val="FF0000"/>
              </a:solidFill>
            </a:endParaRPr>
          </a:p>
        </p:txBody>
      </p:sp>
    </p:spTree>
    <p:extLst>
      <p:ext uri="{BB962C8B-B14F-4D97-AF65-F5344CB8AC3E}">
        <p14:creationId xmlns:p14="http://schemas.microsoft.com/office/powerpoint/2010/main" val="28381930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solidFill>
                  <a:srgbClr val="FF0000"/>
                </a:solidFill>
              </a:rPr>
              <a:t>Hur lägga en god grund för kommande 	styrelse.</a:t>
            </a:r>
          </a:p>
        </p:txBody>
      </p:sp>
      <p:sp>
        <p:nvSpPr>
          <p:cNvPr id="3" name="Platshållare för innehåll 2"/>
          <p:cNvSpPr>
            <a:spLocks noGrp="1"/>
          </p:cNvSpPr>
          <p:nvPr>
            <p:ph idx="1"/>
          </p:nvPr>
        </p:nvSpPr>
        <p:spPr/>
        <p:txBody>
          <a:bodyPr>
            <a:normAutofit fontScale="85000" lnSpcReduction="10000"/>
          </a:bodyPr>
          <a:lstStyle/>
          <a:p>
            <a:r>
              <a:rPr lang="sv-SE" dirty="0">
                <a:solidFill>
                  <a:srgbClr val="FF0000"/>
                </a:solidFill>
              </a:rPr>
              <a:t>Vi tveksamma till EY som revisorer. Stadgarna säger att vi skall utse två revisorer och två suppleanter. Finns nog bättre lösningar för vår lilla förening.</a:t>
            </a:r>
            <a:br>
              <a:rPr lang="sv-SE" dirty="0">
                <a:solidFill>
                  <a:srgbClr val="FF0000"/>
                </a:solidFill>
              </a:rPr>
            </a:br>
            <a:endParaRPr lang="sv-SE" dirty="0">
              <a:solidFill>
                <a:srgbClr val="FF0000"/>
              </a:solidFill>
            </a:endParaRPr>
          </a:p>
          <a:p>
            <a:r>
              <a:rPr lang="sv-SE" dirty="0">
                <a:solidFill>
                  <a:srgbClr val="FF0000"/>
                </a:solidFill>
              </a:rPr>
              <a:t> Om vi skall få en ny styrelse måste vi enas om en gemensam värdegrund där vi stöttar engagemang och ansvarstagande. Självklart skall lagar och regler följas, men nu upplever många att det finns en kultur av misstänksamhet och anmälningsiver.  Detta gör det enormt svårt för valberedningen.</a:t>
            </a:r>
          </a:p>
        </p:txBody>
      </p:sp>
    </p:spTree>
    <p:extLst>
      <p:ext uri="{BB962C8B-B14F-4D97-AF65-F5344CB8AC3E}">
        <p14:creationId xmlns:p14="http://schemas.microsoft.com/office/powerpoint/2010/main" val="1299071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Ny styrelse</a:t>
            </a:r>
          </a:p>
        </p:txBody>
      </p:sp>
      <p:sp>
        <p:nvSpPr>
          <p:cNvPr id="3" name="Platshållare för innehåll 2"/>
          <p:cNvSpPr>
            <a:spLocks noGrp="1"/>
          </p:cNvSpPr>
          <p:nvPr>
            <p:ph idx="1"/>
          </p:nvPr>
        </p:nvSpPr>
        <p:spPr/>
        <p:txBody>
          <a:bodyPr>
            <a:normAutofit fontScale="70000" lnSpcReduction="20000"/>
          </a:bodyPr>
          <a:lstStyle/>
          <a:p>
            <a:pPr marL="0" indent="0">
              <a:buNone/>
            </a:pPr>
            <a:r>
              <a:rPr lang="sv-SE" b="1" dirty="0"/>
              <a:t>Styrelse</a:t>
            </a:r>
            <a:endParaRPr lang="sv-SE" dirty="0"/>
          </a:p>
          <a:p>
            <a:pPr lvl="0"/>
            <a:r>
              <a:rPr lang="sv-SE" dirty="0"/>
              <a:t>Jan </a:t>
            </a:r>
            <a:r>
              <a:rPr lang="sv-SE" dirty="0" err="1"/>
              <a:t>Lindèr</a:t>
            </a:r>
            <a:r>
              <a:rPr lang="sv-SE" dirty="0"/>
              <a:t>  19 C</a:t>
            </a:r>
          </a:p>
          <a:p>
            <a:r>
              <a:rPr lang="sv-SE" dirty="0"/>
              <a:t>Jesper Mossberg 6 C </a:t>
            </a:r>
          </a:p>
          <a:p>
            <a:r>
              <a:rPr lang="en-US" dirty="0"/>
              <a:t>Carin Thysell 17 H  </a:t>
            </a:r>
          </a:p>
          <a:p>
            <a:r>
              <a:rPr lang="sv-SE" dirty="0"/>
              <a:t>Kjell-Åke Elfving 9 E  </a:t>
            </a:r>
          </a:p>
          <a:p>
            <a:r>
              <a:rPr lang="sv-SE" dirty="0"/>
              <a:t>Carina Eliasson 19 B </a:t>
            </a:r>
          </a:p>
          <a:p>
            <a:r>
              <a:rPr lang="sv-SE" dirty="0"/>
              <a:t>Peter Hammar 1B </a:t>
            </a:r>
          </a:p>
          <a:p>
            <a:r>
              <a:rPr lang="sv-SE" dirty="0"/>
              <a:t>Helge Kikkenborg  3 E </a:t>
            </a:r>
          </a:p>
          <a:p>
            <a:r>
              <a:rPr lang="sv-SE" b="1" dirty="0"/>
              <a:t>Suppleanter</a:t>
            </a:r>
            <a:endParaRPr lang="sv-SE" dirty="0"/>
          </a:p>
          <a:p>
            <a:pPr lvl="0"/>
            <a:r>
              <a:rPr lang="sv-SE" dirty="0"/>
              <a:t>Anders Ekdahl 5 D    </a:t>
            </a:r>
          </a:p>
          <a:p>
            <a:pPr lvl="0"/>
            <a:r>
              <a:rPr lang="sv-SE" dirty="0"/>
              <a:t>Mia Lindbom 3 C </a:t>
            </a:r>
          </a:p>
          <a:p>
            <a:pPr lvl="0"/>
            <a:r>
              <a:rPr lang="sv-SE" dirty="0"/>
              <a:t>Inge Magnusson 19 F 	</a:t>
            </a:r>
          </a:p>
          <a:p>
            <a:endParaRPr lang="sv-SE" dirty="0"/>
          </a:p>
          <a:p>
            <a:pPr marL="0" indent="0">
              <a:buNone/>
            </a:pPr>
            <a:endParaRPr lang="sv-SE" dirty="0"/>
          </a:p>
        </p:txBody>
      </p:sp>
    </p:spTree>
    <p:extLst>
      <p:ext uri="{BB962C8B-B14F-4D97-AF65-F5344CB8AC3E}">
        <p14:creationId xmlns:p14="http://schemas.microsoft.com/office/powerpoint/2010/main" val="1118234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a:t>Styrelsens uppdrag</a:t>
            </a:r>
          </a:p>
        </p:txBody>
      </p:sp>
      <p:sp>
        <p:nvSpPr>
          <p:cNvPr id="5" name="Platshållare för innehåll 4"/>
          <p:cNvSpPr>
            <a:spLocks noGrp="1"/>
          </p:cNvSpPr>
          <p:nvPr>
            <p:ph idx="1"/>
          </p:nvPr>
        </p:nvSpPr>
        <p:spPr/>
        <p:txBody>
          <a:bodyPr/>
          <a:lstStyle/>
          <a:p>
            <a:r>
              <a:rPr lang="sv-SE" dirty="0"/>
              <a:t>	Styrelsen har ansvar för att vårda</a:t>
            </a:r>
          </a:p>
          <a:p>
            <a:pPr marL="0" indent="0">
              <a:buNone/>
            </a:pPr>
            <a:r>
              <a:rPr lang="sv-SE" dirty="0"/>
              <a:t> 	gemensam egendom.</a:t>
            </a:r>
            <a:br>
              <a:rPr lang="sv-SE" dirty="0"/>
            </a:br>
            <a:endParaRPr lang="sv-SE" dirty="0"/>
          </a:p>
          <a:p>
            <a:r>
              <a:rPr lang="sv-SE" dirty="0"/>
              <a:t>	Villkoren anges i lag och stadgar.</a:t>
            </a:r>
            <a:br>
              <a:rPr lang="sv-SE" dirty="0"/>
            </a:br>
            <a:endParaRPr lang="sv-SE" dirty="0"/>
          </a:p>
          <a:p>
            <a:r>
              <a:rPr lang="sv-SE" dirty="0"/>
              <a:t> 	Revisorernas uppdrag</a:t>
            </a:r>
          </a:p>
          <a:p>
            <a:pPr marL="0" indent="0">
              <a:buNone/>
            </a:pPr>
            <a:endParaRPr lang="sv-SE" dirty="0"/>
          </a:p>
        </p:txBody>
      </p:sp>
    </p:spTree>
    <p:extLst>
      <p:ext uri="{BB962C8B-B14F-4D97-AF65-F5344CB8AC3E}">
        <p14:creationId xmlns:p14="http://schemas.microsoft.com/office/powerpoint/2010/main" val="2464900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816</TotalTime>
  <Words>607</Words>
  <Application>Microsoft Office PowerPoint</Application>
  <PresentationFormat>On-screen Show (4:3)</PresentationFormat>
  <Paragraphs>138</Paragraphs>
  <Slides>27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Comic Sans MS</vt:lpstr>
      <vt:lpstr>Office-tema</vt:lpstr>
      <vt:lpstr>Informationsmöte den 14/12</vt:lpstr>
      <vt:lpstr>PowerPoint Presentation</vt:lpstr>
      <vt:lpstr>Infomöte den 14/12 2016</vt:lpstr>
      <vt:lpstr>PowerPoint Presentation</vt:lpstr>
      <vt:lpstr> Hur lägga en god grund för kommande  styrelse. </vt:lpstr>
      <vt:lpstr>Hur lägga en god grund för kommande  styrelse.</vt:lpstr>
      <vt:lpstr>Hur lägga en god grund för kommande  styrelse.</vt:lpstr>
      <vt:lpstr>Ny styrelse</vt:lpstr>
      <vt:lpstr>Styrelsens uppdrag</vt:lpstr>
      <vt:lpstr>Styrelsens uppdrag (stadgar)</vt:lpstr>
      <vt:lpstr>Kommunikation</vt:lpstr>
      <vt:lpstr>Utveckling under 2016</vt:lpstr>
      <vt:lpstr>Pågående och kommande aktiviteter</vt:lpstr>
      <vt:lpstr>Pågående aktiviteter</vt:lpstr>
      <vt:lpstr>Budgetöverväganden</vt:lpstr>
      <vt:lpstr>HSB erfarenheter</vt:lpstr>
      <vt:lpstr>HSB erfarenheter</vt:lpstr>
      <vt:lpstr>HSB erfarenheter</vt:lpstr>
      <vt:lpstr>Sparbehov</vt:lpstr>
      <vt:lpstr>PowerPoint Presentation</vt:lpstr>
      <vt:lpstr>Renoveringsbehov</vt:lpstr>
      <vt:lpstr>Sparbehov baserat på underlaget vid stämman (10 års horisont)</vt:lpstr>
      <vt:lpstr>Kostnad</vt:lpstr>
      <vt:lpstr>Kostnad</vt:lpstr>
      <vt:lpstr>Behov av alternativa analyser?</vt:lpstr>
      <vt:lpstr>Hur allvarligt är det?</vt:lpstr>
      <vt:lpstr>Övrigt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Infomöte den 14/12 2016</dc:title>
  <dc:creator>Jan-Dell</dc:creator>
  <cp:lastModifiedBy>Jan Linder</cp:lastModifiedBy>
  <cp:revision>41</cp:revision>
  <dcterms:created xsi:type="dcterms:W3CDTF">2016-12-12T18:38:59Z</dcterms:created>
  <dcterms:modified xsi:type="dcterms:W3CDTF">2016-12-14T17:40:22Z</dcterms:modified>
</cp:coreProperties>
</file>